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66" r:id="rId5"/>
    <p:sldId id="257" r:id="rId6"/>
    <p:sldId id="267" r:id="rId7"/>
    <p:sldId id="268" r:id="rId8"/>
    <p:sldId id="269" r:id="rId9"/>
    <p:sldId id="270" r:id="rId10"/>
    <p:sldId id="278" r:id="rId11"/>
    <p:sldId id="289" r:id="rId12"/>
    <p:sldId id="280" r:id="rId13"/>
    <p:sldId id="281" r:id="rId14"/>
    <p:sldId id="282" r:id="rId15"/>
    <p:sldId id="283" r:id="rId16"/>
    <p:sldId id="284" r:id="rId17"/>
    <p:sldId id="287" r:id="rId18"/>
    <p:sldId id="285" r:id="rId19"/>
    <p:sldId id="28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69" d="100"/>
          <a:sy n="69" d="100"/>
        </p:scale>
        <p:origin x="738" y="6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3/25/2022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3/25/2022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3/25/2022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3/25/2022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3/25/2022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alphaModFix amt="40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915128" y="1788454"/>
            <a:ext cx="8361229" cy="2098226"/>
          </a:xfrm>
        </p:spPr>
        <p:txBody>
          <a:bodyPr>
            <a:normAutofit/>
          </a:bodyPr>
          <a:lstStyle/>
          <a:p>
            <a:r>
              <a:rPr lang="en-US"/>
              <a:t>Project – C </a:t>
            </a:r>
            <a:br>
              <a:rPr lang="en-US"/>
            </a:br>
            <a:r>
              <a:rPr lang="en-US"/>
              <a:t>Ethical Hacking</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2679906" y="3956279"/>
            <a:ext cx="6831673" cy="1086237"/>
          </a:xfrm>
        </p:spPr>
        <p:txBody>
          <a:bodyPr>
            <a:normAutofit/>
          </a:bodyPr>
          <a:lstStyle/>
          <a:p>
            <a:pPr>
              <a:spcAft>
                <a:spcPts val="600"/>
              </a:spcAft>
            </a:pPr>
            <a:r>
              <a:rPr lang="en-US"/>
              <a:t>Rodrick Stephen</a:t>
            </a:r>
          </a:p>
        </p:txBody>
      </p:sp>
    </p:spTree>
    <p:extLst>
      <p:ext uri="{BB962C8B-B14F-4D97-AF65-F5344CB8AC3E}">
        <p14:creationId xmlns:p14="http://schemas.microsoft.com/office/powerpoint/2010/main" val="7455761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9D2AA8-45E3-4FF9-9CE5-BB5C290CA46E}"/>
              </a:ext>
            </a:extLst>
          </p:cNvPr>
          <p:cNvSpPr txBox="1"/>
          <p:nvPr/>
        </p:nvSpPr>
        <p:spPr>
          <a:xfrm>
            <a:off x="4217159" y="163773"/>
            <a:ext cx="3357349" cy="923330"/>
          </a:xfrm>
          <a:prstGeom prst="rect">
            <a:avLst/>
          </a:prstGeom>
          <a:noFill/>
        </p:spPr>
        <p:txBody>
          <a:bodyPr wrap="square" rtlCol="0">
            <a:spAutoFit/>
          </a:bodyPr>
          <a:lstStyle/>
          <a:p>
            <a:pPr algn="ctr"/>
            <a:r>
              <a:rPr lang="en-US" dirty="0"/>
              <a:t>Java-RMI Exploit </a:t>
            </a:r>
          </a:p>
          <a:p>
            <a:pPr algn="ctr"/>
            <a:r>
              <a:rPr lang="en-US" dirty="0"/>
              <a:t>CVE_2021-37578</a:t>
            </a:r>
          </a:p>
          <a:p>
            <a:endParaRPr lang="en-US" dirty="0"/>
          </a:p>
        </p:txBody>
      </p:sp>
      <p:pic>
        <p:nvPicPr>
          <p:cNvPr id="4" name="Picture 3">
            <a:extLst>
              <a:ext uri="{FF2B5EF4-FFF2-40B4-BE49-F238E27FC236}">
                <a16:creationId xmlns:a16="http://schemas.microsoft.com/office/drawing/2014/main" id="{CA08853A-75AB-461B-9AE8-AFA901CD1AFE}"/>
              </a:ext>
            </a:extLst>
          </p:cNvPr>
          <p:cNvPicPr>
            <a:picLocks noChangeAspect="1"/>
          </p:cNvPicPr>
          <p:nvPr/>
        </p:nvPicPr>
        <p:blipFill>
          <a:blip r:embed="rId2"/>
          <a:stretch>
            <a:fillRect/>
          </a:stretch>
        </p:blipFill>
        <p:spPr>
          <a:xfrm>
            <a:off x="3604751" y="736883"/>
            <a:ext cx="4582164" cy="1371791"/>
          </a:xfrm>
          <a:prstGeom prst="rect">
            <a:avLst/>
          </a:prstGeom>
        </p:spPr>
      </p:pic>
      <p:pic>
        <p:nvPicPr>
          <p:cNvPr id="6" name="Picture 5">
            <a:extLst>
              <a:ext uri="{FF2B5EF4-FFF2-40B4-BE49-F238E27FC236}">
                <a16:creationId xmlns:a16="http://schemas.microsoft.com/office/drawing/2014/main" id="{E798E3AE-0D26-4BF5-AF82-48843ED710F1}"/>
              </a:ext>
            </a:extLst>
          </p:cNvPr>
          <p:cNvPicPr>
            <a:picLocks noChangeAspect="1"/>
          </p:cNvPicPr>
          <p:nvPr/>
        </p:nvPicPr>
        <p:blipFill>
          <a:blip r:embed="rId3"/>
          <a:stretch>
            <a:fillRect/>
          </a:stretch>
        </p:blipFill>
        <p:spPr>
          <a:xfrm>
            <a:off x="4019146" y="2272691"/>
            <a:ext cx="3753374" cy="238158"/>
          </a:xfrm>
          <a:prstGeom prst="rect">
            <a:avLst/>
          </a:prstGeom>
        </p:spPr>
      </p:pic>
      <p:pic>
        <p:nvPicPr>
          <p:cNvPr id="10" name="Picture 9">
            <a:extLst>
              <a:ext uri="{FF2B5EF4-FFF2-40B4-BE49-F238E27FC236}">
                <a16:creationId xmlns:a16="http://schemas.microsoft.com/office/drawing/2014/main" id="{1235896B-9C75-4DB9-9083-E8BBE5BDB78D}"/>
              </a:ext>
            </a:extLst>
          </p:cNvPr>
          <p:cNvPicPr>
            <a:picLocks noChangeAspect="1"/>
          </p:cNvPicPr>
          <p:nvPr/>
        </p:nvPicPr>
        <p:blipFill>
          <a:blip r:embed="rId4"/>
          <a:stretch>
            <a:fillRect/>
          </a:stretch>
        </p:blipFill>
        <p:spPr>
          <a:xfrm>
            <a:off x="2480758" y="2695473"/>
            <a:ext cx="7230484" cy="733527"/>
          </a:xfrm>
          <a:prstGeom prst="rect">
            <a:avLst/>
          </a:prstGeom>
        </p:spPr>
      </p:pic>
      <p:pic>
        <p:nvPicPr>
          <p:cNvPr id="12" name="Picture 11">
            <a:extLst>
              <a:ext uri="{FF2B5EF4-FFF2-40B4-BE49-F238E27FC236}">
                <a16:creationId xmlns:a16="http://schemas.microsoft.com/office/drawing/2014/main" id="{14C8399C-E32A-410D-9953-76CEA21A0844}"/>
              </a:ext>
            </a:extLst>
          </p:cNvPr>
          <p:cNvPicPr>
            <a:picLocks noChangeAspect="1"/>
          </p:cNvPicPr>
          <p:nvPr/>
        </p:nvPicPr>
        <p:blipFill>
          <a:blip r:embed="rId5"/>
          <a:stretch>
            <a:fillRect/>
          </a:stretch>
        </p:blipFill>
        <p:spPr>
          <a:xfrm>
            <a:off x="2085415" y="3613624"/>
            <a:ext cx="8021169" cy="562053"/>
          </a:xfrm>
          <a:prstGeom prst="rect">
            <a:avLst/>
          </a:prstGeom>
        </p:spPr>
      </p:pic>
      <p:pic>
        <p:nvPicPr>
          <p:cNvPr id="14" name="Picture 13">
            <a:extLst>
              <a:ext uri="{FF2B5EF4-FFF2-40B4-BE49-F238E27FC236}">
                <a16:creationId xmlns:a16="http://schemas.microsoft.com/office/drawing/2014/main" id="{C8DAC2C7-597C-4A4F-A8FE-AA7DD855E51D}"/>
              </a:ext>
            </a:extLst>
          </p:cNvPr>
          <p:cNvPicPr>
            <a:picLocks noChangeAspect="1"/>
          </p:cNvPicPr>
          <p:nvPr/>
        </p:nvPicPr>
        <p:blipFill>
          <a:blip r:embed="rId6"/>
          <a:stretch>
            <a:fillRect/>
          </a:stretch>
        </p:blipFill>
        <p:spPr>
          <a:xfrm>
            <a:off x="1761519" y="4373412"/>
            <a:ext cx="8668960" cy="1003806"/>
          </a:xfrm>
          <a:prstGeom prst="rect">
            <a:avLst/>
          </a:prstGeom>
        </p:spPr>
      </p:pic>
      <p:sp>
        <p:nvSpPr>
          <p:cNvPr id="15" name="TextBox 14">
            <a:extLst>
              <a:ext uri="{FF2B5EF4-FFF2-40B4-BE49-F238E27FC236}">
                <a16:creationId xmlns:a16="http://schemas.microsoft.com/office/drawing/2014/main" id="{ABDDC04B-2723-4771-B975-E1F3A6521406}"/>
              </a:ext>
            </a:extLst>
          </p:cNvPr>
          <p:cNvSpPr txBox="1"/>
          <p:nvPr/>
        </p:nvSpPr>
        <p:spPr>
          <a:xfrm>
            <a:off x="1761519" y="5574953"/>
            <a:ext cx="8820043" cy="1200329"/>
          </a:xfrm>
          <a:prstGeom prst="rect">
            <a:avLst/>
          </a:prstGeom>
          <a:noFill/>
        </p:spPr>
        <p:txBody>
          <a:bodyPr wrap="none" rtlCol="0">
            <a:spAutoFit/>
          </a:bodyPr>
          <a:lstStyle/>
          <a:p>
            <a:r>
              <a:rPr lang="en-US" b="0" i="0" dirty="0">
                <a:solidFill>
                  <a:srgbClr val="333333"/>
                </a:solidFill>
                <a:effectLst/>
                <a:latin typeface="Source Sans Pro" panose="020B0503030403020204" pitchFamily="34" charset="0"/>
              </a:rPr>
              <a:t>RMI uses the default Java serialization mechanism to pass parameters in RMI invocations. </a:t>
            </a:r>
          </a:p>
          <a:p>
            <a:r>
              <a:rPr lang="en-US" b="0" i="0" dirty="0">
                <a:solidFill>
                  <a:srgbClr val="333333"/>
                </a:solidFill>
                <a:effectLst/>
                <a:latin typeface="Source Sans Pro" panose="020B0503030403020204" pitchFamily="34" charset="0"/>
              </a:rPr>
              <a:t>A remote attacker can send a malicious serialized object to the above RMI entries. </a:t>
            </a:r>
          </a:p>
          <a:p>
            <a:r>
              <a:rPr lang="en-US" b="0" i="0" dirty="0">
                <a:solidFill>
                  <a:srgbClr val="333333"/>
                </a:solidFill>
                <a:effectLst/>
                <a:latin typeface="Source Sans Pro" panose="020B0503030403020204" pitchFamily="34" charset="0"/>
              </a:rPr>
              <a:t>The objects get deserialized without any check on the incoming data. In the worst case, </a:t>
            </a:r>
          </a:p>
          <a:p>
            <a:r>
              <a:rPr lang="en-US" b="0" i="0" dirty="0">
                <a:solidFill>
                  <a:srgbClr val="333333"/>
                </a:solidFill>
                <a:effectLst/>
                <a:latin typeface="Source Sans Pro" panose="020B0503030403020204" pitchFamily="34" charset="0"/>
              </a:rPr>
              <a:t>it may let the attacker run arbitrary code remotely</a:t>
            </a:r>
            <a:endParaRPr lang="en-US" dirty="0"/>
          </a:p>
        </p:txBody>
      </p:sp>
    </p:spTree>
    <p:extLst>
      <p:ext uri="{BB962C8B-B14F-4D97-AF65-F5344CB8AC3E}">
        <p14:creationId xmlns:p14="http://schemas.microsoft.com/office/powerpoint/2010/main" val="17879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B0BE-B133-4239-9C14-E50FA2A60FF9}"/>
              </a:ext>
            </a:extLst>
          </p:cNvPr>
          <p:cNvSpPr>
            <a:spLocks noGrp="1"/>
          </p:cNvSpPr>
          <p:nvPr>
            <p:ph type="title"/>
          </p:nvPr>
        </p:nvSpPr>
        <p:spPr>
          <a:xfrm>
            <a:off x="1371600" y="685800"/>
            <a:ext cx="9601200" cy="1129352"/>
          </a:xfrm>
        </p:spPr>
        <p:txBody>
          <a:bodyPr>
            <a:normAutofit fontScale="90000"/>
          </a:bodyPr>
          <a:lstStyle/>
          <a:p>
            <a:pPr algn="ctr"/>
            <a:r>
              <a:rPr lang="en-US" dirty="0"/>
              <a:t>Java RMI </a:t>
            </a:r>
            <a:r>
              <a:rPr lang="en-US" dirty="0" err="1"/>
              <a:t>meterpeter</a:t>
            </a:r>
            <a:r>
              <a:rPr lang="en-US" dirty="0"/>
              <a:t> &gt; shell</a:t>
            </a:r>
            <a:br>
              <a:rPr lang="en-US" dirty="0"/>
            </a:br>
            <a:r>
              <a:rPr lang="en-US" dirty="0"/>
              <a:t>EXAMPLE</a:t>
            </a:r>
            <a:br>
              <a:rPr lang="en-US" dirty="0"/>
            </a:br>
            <a:endParaRPr lang="en-US" dirty="0"/>
          </a:p>
        </p:txBody>
      </p:sp>
      <p:pic>
        <p:nvPicPr>
          <p:cNvPr id="6" name="Content Placeholder 5">
            <a:extLst>
              <a:ext uri="{FF2B5EF4-FFF2-40B4-BE49-F238E27FC236}">
                <a16:creationId xmlns:a16="http://schemas.microsoft.com/office/drawing/2014/main" id="{65B2297B-B662-480D-BCC7-5C416BB8A25F}"/>
              </a:ext>
            </a:extLst>
          </p:cNvPr>
          <p:cNvPicPr>
            <a:picLocks noGrp="1" noChangeAspect="1"/>
          </p:cNvPicPr>
          <p:nvPr>
            <p:ph sz="half" idx="1"/>
          </p:nvPr>
        </p:nvPicPr>
        <p:blipFill>
          <a:blip r:embed="rId2"/>
          <a:stretch>
            <a:fillRect/>
          </a:stretch>
        </p:blipFill>
        <p:spPr>
          <a:xfrm>
            <a:off x="2156346" y="2285999"/>
            <a:ext cx="2320120" cy="3581400"/>
          </a:xfrm>
        </p:spPr>
      </p:pic>
      <p:pic>
        <p:nvPicPr>
          <p:cNvPr id="8" name="Content Placeholder 7">
            <a:extLst>
              <a:ext uri="{FF2B5EF4-FFF2-40B4-BE49-F238E27FC236}">
                <a16:creationId xmlns:a16="http://schemas.microsoft.com/office/drawing/2014/main" id="{C5E2460E-7539-4785-9BD3-07AAB8587755}"/>
              </a:ext>
            </a:extLst>
          </p:cNvPr>
          <p:cNvPicPr>
            <a:picLocks noGrp="1" noChangeAspect="1"/>
          </p:cNvPicPr>
          <p:nvPr>
            <p:ph sz="half" idx="2"/>
          </p:nvPr>
        </p:nvPicPr>
        <p:blipFill>
          <a:blip r:embed="rId3"/>
          <a:stretch>
            <a:fillRect/>
          </a:stretch>
        </p:blipFill>
        <p:spPr>
          <a:xfrm>
            <a:off x="5431809" y="2285999"/>
            <a:ext cx="5540991" cy="3581400"/>
          </a:xfrm>
        </p:spPr>
      </p:pic>
    </p:spTree>
    <p:extLst>
      <p:ext uri="{BB962C8B-B14F-4D97-AF65-F5344CB8AC3E}">
        <p14:creationId xmlns:p14="http://schemas.microsoft.com/office/powerpoint/2010/main" val="4227209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1B3DB3-513A-4F9D-B3F7-43B80D52A03F}"/>
              </a:ext>
            </a:extLst>
          </p:cNvPr>
          <p:cNvPicPr>
            <a:picLocks noChangeAspect="1"/>
          </p:cNvPicPr>
          <p:nvPr/>
        </p:nvPicPr>
        <p:blipFill>
          <a:blip r:embed="rId2"/>
          <a:stretch>
            <a:fillRect/>
          </a:stretch>
        </p:blipFill>
        <p:spPr>
          <a:xfrm>
            <a:off x="2393638" y="2205979"/>
            <a:ext cx="7868748" cy="1790950"/>
          </a:xfrm>
          <a:prstGeom prst="rect">
            <a:avLst/>
          </a:prstGeom>
        </p:spPr>
      </p:pic>
      <p:sp>
        <p:nvSpPr>
          <p:cNvPr id="4" name="TextBox 3">
            <a:extLst>
              <a:ext uri="{FF2B5EF4-FFF2-40B4-BE49-F238E27FC236}">
                <a16:creationId xmlns:a16="http://schemas.microsoft.com/office/drawing/2014/main" id="{EB1F5B79-3224-4A88-8EF0-F4A7317F5D73}"/>
              </a:ext>
            </a:extLst>
          </p:cNvPr>
          <p:cNvSpPr txBox="1"/>
          <p:nvPr/>
        </p:nvSpPr>
        <p:spPr>
          <a:xfrm>
            <a:off x="5652144" y="367073"/>
            <a:ext cx="1740605" cy="369332"/>
          </a:xfrm>
          <a:prstGeom prst="rect">
            <a:avLst/>
          </a:prstGeom>
          <a:noFill/>
        </p:spPr>
        <p:txBody>
          <a:bodyPr wrap="none" rtlCol="0">
            <a:spAutoFit/>
          </a:bodyPr>
          <a:lstStyle/>
          <a:p>
            <a:r>
              <a:rPr lang="en-US" dirty="0" err="1"/>
              <a:t>Slowloris</a:t>
            </a:r>
            <a:r>
              <a:rPr lang="en-US" dirty="0"/>
              <a:t> exploit</a:t>
            </a:r>
          </a:p>
        </p:txBody>
      </p:sp>
      <p:pic>
        <p:nvPicPr>
          <p:cNvPr id="6" name="Picture 5">
            <a:extLst>
              <a:ext uri="{FF2B5EF4-FFF2-40B4-BE49-F238E27FC236}">
                <a16:creationId xmlns:a16="http://schemas.microsoft.com/office/drawing/2014/main" id="{2A138F10-C792-4063-97C1-ABAF8CAF2EB0}"/>
              </a:ext>
            </a:extLst>
          </p:cNvPr>
          <p:cNvPicPr>
            <a:picLocks noChangeAspect="1"/>
          </p:cNvPicPr>
          <p:nvPr/>
        </p:nvPicPr>
        <p:blipFill>
          <a:blip r:embed="rId3"/>
          <a:stretch>
            <a:fillRect/>
          </a:stretch>
        </p:blipFill>
        <p:spPr>
          <a:xfrm>
            <a:off x="2746483" y="4358447"/>
            <a:ext cx="6944694" cy="1590897"/>
          </a:xfrm>
          <a:prstGeom prst="rect">
            <a:avLst/>
          </a:prstGeom>
        </p:spPr>
      </p:pic>
      <p:sp>
        <p:nvSpPr>
          <p:cNvPr id="7" name="TextBox 6">
            <a:extLst>
              <a:ext uri="{FF2B5EF4-FFF2-40B4-BE49-F238E27FC236}">
                <a16:creationId xmlns:a16="http://schemas.microsoft.com/office/drawing/2014/main" id="{C06F8CAE-D25B-4CF8-A662-1E5A49473ADD}"/>
              </a:ext>
            </a:extLst>
          </p:cNvPr>
          <p:cNvSpPr txBox="1"/>
          <p:nvPr/>
        </p:nvSpPr>
        <p:spPr>
          <a:xfrm>
            <a:off x="3211083" y="945198"/>
            <a:ext cx="6015493" cy="646331"/>
          </a:xfrm>
          <a:prstGeom prst="rect">
            <a:avLst/>
          </a:prstGeom>
          <a:noFill/>
        </p:spPr>
        <p:txBody>
          <a:bodyPr wrap="none" rtlCol="0">
            <a:spAutoFit/>
          </a:bodyPr>
          <a:lstStyle/>
          <a:p>
            <a:r>
              <a:rPr lang="en-US" dirty="0"/>
              <a:t>An attack in which the attacker send pieces of HTTP request</a:t>
            </a:r>
          </a:p>
          <a:p>
            <a:r>
              <a:rPr lang="en-US" dirty="0"/>
              <a:t>one at a time with the hopes of overwhelming a web server</a:t>
            </a:r>
          </a:p>
        </p:txBody>
      </p:sp>
      <p:sp>
        <p:nvSpPr>
          <p:cNvPr id="8" name="TextBox 7">
            <a:extLst>
              <a:ext uri="{FF2B5EF4-FFF2-40B4-BE49-F238E27FC236}">
                <a16:creationId xmlns:a16="http://schemas.microsoft.com/office/drawing/2014/main" id="{926F13DC-ABAE-4D68-A274-EE7D75D52B47}"/>
              </a:ext>
            </a:extLst>
          </p:cNvPr>
          <p:cNvSpPr txBox="1"/>
          <p:nvPr/>
        </p:nvSpPr>
        <p:spPr>
          <a:xfrm>
            <a:off x="5672919" y="1800322"/>
            <a:ext cx="1719830" cy="369332"/>
          </a:xfrm>
          <a:prstGeom prst="rect">
            <a:avLst/>
          </a:prstGeom>
          <a:noFill/>
        </p:spPr>
        <p:txBody>
          <a:bodyPr wrap="none" rtlCol="0">
            <a:spAutoFit/>
          </a:bodyPr>
          <a:lstStyle/>
          <a:p>
            <a:r>
              <a:rPr lang="en-US" dirty="0"/>
              <a:t>CVE-2017-7670</a:t>
            </a:r>
          </a:p>
        </p:txBody>
      </p:sp>
    </p:spTree>
    <p:extLst>
      <p:ext uri="{BB962C8B-B14F-4D97-AF65-F5344CB8AC3E}">
        <p14:creationId xmlns:p14="http://schemas.microsoft.com/office/powerpoint/2010/main" val="67439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9" name="Rectangle 12">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1FDAA6-00A2-47C7-A2E7-7AC53A709C92}"/>
              </a:ext>
            </a:extLst>
          </p:cNvPr>
          <p:cNvSpPr txBox="1"/>
          <p:nvPr/>
        </p:nvSpPr>
        <p:spPr>
          <a:xfrm>
            <a:off x="6711885" y="634028"/>
            <a:ext cx="4798243" cy="3732835"/>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5000" cap="all">
                <a:solidFill>
                  <a:schemeClr val="tx2"/>
                </a:solidFill>
                <a:latin typeface="+mj-lt"/>
                <a:ea typeface="+mj-ea"/>
                <a:cs typeface="+mj-cs"/>
              </a:rPr>
              <a:t>The attacker stops the attack by pressing the Ctrl + C keys</a:t>
            </a:r>
          </a:p>
        </p:txBody>
      </p:sp>
      <p:sp>
        <p:nvSpPr>
          <p:cNvPr id="20"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3" name="Picture 2">
            <a:extLst>
              <a:ext uri="{FF2B5EF4-FFF2-40B4-BE49-F238E27FC236}">
                <a16:creationId xmlns:a16="http://schemas.microsoft.com/office/drawing/2014/main" id="{C6443A20-7507-42BA-A6C3-1D2DCC153154}"/>
              </a:ext>
            </a:extLst>
          </p:cNvPr>
          <p:cNvPicPr>
            <a:picLocks noChangeAspect="1"/>
          </p:cNvPicPr>
          <p:nvPr/>
        </p:nvPicPr>
        <p:blipFill>
          <a:blip r:embed="rId2"/>
          <a:stretch>
            <a:fillRect/>
          </a:stretch>
        </p:blipFill>
        <p:spPr>
          <a:xfrm>
            <a:off x="1371403" y="2202129"/>
            <a:ext cx="4207669" cy="2653758"/>
          </a:xfrm>
          <a:prstGeom prst="rect">
            <a:avLst/>
          </a:prstGeom>
        </p:spPr>
      </p:pic>
    </p:spTree>
    <p:extLst>
      <p:ext uri="{BB962C8B-B14F-4D97-AF65-F5344CB8AC3E}">
        <p14:creationId xmlns:p14="http://schemas.microsoft.com/office/powerpoint/2010/main" val="348294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0327-B61D-45FE-80A8-E575D1E9048C}"/>
              </a:ext>
            </a:extLst>
          </p:cNvPr>
          <p:cNvSpPr>
            <a:spLocks noGrp="1"/>
          </p:cNvSpPr>
          <p:nvPr>
            <p:ph type="title"/>
          </p:nvPr>
        </p:nvSpPr>
        <p:spPr/>
        <p:txBody>
          <a:bodyPr/>
          <a:lstStyle/>
          <a:p>
            <a:pPr algn="ctr"/>
            <a:r>
              <a:rPr lang="en-US" dirty="0" err="1"/>
              <a:t>Usermap_script</a:t>
            </a:r>
            <a:r>
              <a:rPr lang="en-US" dirty="0"/>
              <a:t> Exploit</a:t>
            </a:r>
            <a:br>
              <a:rPr lang="en-US" dirty="0"/>
            </a:br>
            <a:r>
              <a:rPr lang="en-US" dirty="0"/>
              <a:t>cve-2007-2447</a:t>
            </a:r>
          </a:p>
        </p:txBody>
      </p:sp>
      <p:pic>
        <p:nvPicPr>
          <p:cNvPr id="5" name="Content Placeholder 4">
            <a:extLst>
              <a:ext uri="{FF2B5EF4-FFF2-40B4-BE49-F238E27FC236}">
                <a16:creationId xmlns:a16="http://schemas.microsoft.com/office/drawing/2014/main" id="{D705C7C8-0996-4C6B-BA48-C953643A3E9A}"/>
              </a:ext>
            </a:extLst>
          </p:cNvPr>
          <p:cNvPicPr>
            <a:picLocks noGrp="1" noChangeAspect="1"/>
          </p:cNvPicPr>
          <p:nvPr>
            <p:ph idx="1"/>
          </p:nvPr>
        </p:nvPicPr>
        <p:blipFill>
          <a:blip r:embed="rId2"/>
          <a:stretch>
            <a:fillRect/>
          </a:stretch>
        </p:blipFill>
        <p:spPr>
          <a:xfrm>
            <a:off x="4243340" y="2286000"/>
            <a:ext cx="3857720" cy="3581400"/>
          </a:xfrm>
        </p:spPr>
      </p:pic>
    </p:spTree>
    <p:extLst>
      <p:ext uri="{BB962C8B-B14F-4D97-AF65-F5344CB8AC3E}">
        <p14:creationId xmlns:p14="http://schemas.microsoft.com/office/powerpoint/2010/main" val="810068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1C14-12EC-442F-848C-97A5919A7FF5}"/>
              </a:ext>
            </a:extLst>
          </p:cNvPr>
          <p:cNvSpPr>
            <a:spLocks noGrp="1"/>
          </p:cNvSpPr>
          <p:nvPr>
            <p:ph type="title"/>
          </p:nvPr>
        </p:nvSpPr>
        <p:spPr/>
        <p:txBody>
          <a:bodyPr/>
          <a:lstStyle/>
          <a:p>
            <a:r>
              <a:rPr lang="en-US" dirty="0"/>
              <a:t>Added Rodrick10 on the Production Server as a user</a:t>
            </a:r>
          </a:p>
        </p:txBody>
      </p:sp>
      <p:pic>
        <p:nvPicPr>
          <p:cNvPr id="13" name="Content Placeholder 12">
            <a:extLst>
              <a:ext uri="{FF2B5EF4-FFF2-40B4-BE49-F238E27FC236}">
                <a16:creationId xmlns:a16="http://schemas.microsoft.com/office/drawing/2014/main" id="{035AF10F-7E97-4493-A329-62E37ED28056}"/>
              </a:ext>
            </a:extLst>
          </p:cNvPr>
          <p:cNvPicPr>
            <a:picLocks noGrp="1" noChangeAspect="1"/>
          </p:cNvPicPr>
          <p:nvPr>
            <p:ph sz="half" idx="2"/>
          </p:nvPr>
        </p:nvPicPr>
        <p:blipFill>
          <a:blip r:embed="rId2"/>
          <a:stretch>
            <a:fillRect/>
          </a:stretch>
        </p:blipFill>
        <p:spPr>
          <a:xfrm>
            <a:off x="6372227" y="2814130"/>
            <a:ext cx="4799702" cy="2829808"/>
          </a:xfrm>
        </p:spPr>
      </p:pic>
      <p:pic>
        <p:nvPicPr>
          <p:cNvPr id="11" name="Content Placeholder 7">
            <a:extLst>
              <a:ext uri="{FF2B5EF4-FFF2-40B4-BE49-F238E27FC236}">
                <a16:creationId xmlns:a16="http://schemas.microsoft.com/office/drawing/2014/main" id="{2BF65C11-1CEF-474D-B33E-33616253C0B2}"/>
              </a:ext>
            </a:extLst>
          </p:cNvPr>
          <p:cNvPicPr>
            <a:picLocks noGrp="1" noChangeAspect="1"/>
          </p:cNvPicPr>
          <p:nvPr>
            <p:ph sz="half" idx="1"/>
          </p:nvPr>
        </p:nvPicPr>
        <p:blipFill>
          <a:blip r:embed="rId3"/>
          <a:stretch>
            <a:fillRect/>
          </a:stretch>
        </p:blipFill>
        <p:spPr>
          <a:xfrm>
            <a:off x="1187116" y="2814130"/>
            <a:ext cx="4632659" cy="2829808"/>
          </a:xfrm>
        </p:spPr>
      </p:pic>
    </p:spTree>
    <p:extLst>
      <p:ext uri="{BB962C8B-B14F-4D97-AF65-F5344CB8AC3E}">
        <p14:creationId xmlns:p14="http://schemas.microsoft.com/office/powerpoint/2010/main" val="509460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6D604-AAF5-4BF9-9055-FE9A5EC17804}"/>
              </a:ext>
            </a:extLst>
          </p:cNvPr>
          <p:cNvPicPr>
            <a:picLocks noChangeAspect="1"/>
          </p:cNvPicPr>
          <p:nvPr/>
        </p:nvPicPr>
        <p:blipFill>
          <a:blip r:embed="rId2"/>
          <a:stretch>
            <a:fillRect/>
          </a:stretch>
        </p:blipFill>
        <p:spPr>
          <a:xfrm>
            <a:off x="2647468" y="1461813"/>
            <a:ext cx="6897063" cy="3934374"/>
          </a:xfrm>
          <a:prstGeom prst="rect">
            <a:avLst/>
          </a:prstGeom>
        </p:spPr>
      </p:pic>
    </p:spTree>
    <p:extLst>
      <p:ext uri="{BB962C8B-B14F-4D97-AF65-F5344CB8AC3E}">
        <p14:creationId xmlns:p14="http://schemas.microsoft.com/office/powerpoint/2010/main" val="849257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2" name="Rectangle 33">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Executive Summary</a:t>
            </a:r>
          </a:p>
        </p:txBody>
      </p:sp>
      <p:sp>
        <p:nvSpPr>
          <p:cNvPr id="63" name="Rectangle 35">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6CAF17DE-38F0-405D-BF27-9650BF435CCF}"/>
              </a:ext>
            </a:extLst>
          </p:cNvPr>
          <p:cNvSpPr>
            <a:spLocks noGrp="1"/>
          </p:cNvSpPr>
          <p:nvPr>
            <p:ph idx="1"/>
          </p:nvPr>
        </p:nvSpPr>
        <p:spPr>
          <a:xfrm>
            <a:off x="6176720" y="791570"/>
            <a:ext cx="4892308" cy="5262390"/>
          </a:xfrm>
        </p:spPr>
        <p:txBody>
          <a:bodyPr anchor="ctr">
            <a:normAutofit/>
          </a:bodyPr>
          <a:lstStyle/>
          <a:p>
            <a:pPr marL="0" indent="0">
              <a:buNone/>
            </a:pPr>
            <a:r>
              <a:rPr lang="en-US" sz="1800"/>
              <a:t>This report provides a compendium detailed network upgrade that includes installing and configuring a new Production server to Project–C- internal network to support production and operations. Moreover, malware analysis was conducted, such as advanced static and dynamic analysis to find vulnerabilities of the new Production server and the existing Web-server to mitigate exploits by threat actors.</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65C4382F-96E7-40E4-94F3-36E4441FB022}"/>
              </a:ext>
            </a:extLst>
          </p:cNvPr>
          <p:cNvPicPr>
            <a:picLocks noChangeAspect="1"/>
          </p:cNvPicPr>
          <p:nvPr/>
        </p:nvPicPr>
        <p:blipFill>
          <a:blip r:embed="rId2"/>
          <a:stretch>
            <a:fillRect/>
          </a:stretch>
        </p:blipFill>
        <p:spPr>
          <a:xfrm>
            <a:off x="1524000" y="800101"/>
            <a:ext cx="9144001" cy="5062220"/>
          </a:xfrm>
          <a:prstGeom prst="rect">
            <a:avLst/>
          </a:prstGeom>
        </p:spPr>
      </p:pic>
    </p:spTree>
    <p:extLst>
      <p:ext uri="{BB962C8B-B14F-4D97-AF65-F5344CB8AC3E}">
        <p14:creationId xmlns:p14="http://schemas.microsoft.com/office/powerpoint/2010/main" val="3494024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41D31A4-6524-47E1-8158-3DDC27CFB96A}"/>
              </a:ext>
            </a:extLst>
          </p:cNvPr>
          <p:cNvSpPr txBox="1"/>
          <p:nvPr/>
        </p:nvSpPr>
        <p:spPr>
          <a:xfrm>
            <a:off x="752858" y="4736961"/>
            <a:ext cx="10720685" cy="936769"/>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3000" cap="all" dirty="0">
                <a:solidFill>
                  <a:schemeClr val="tx2"/>
                </a:solidFill>
                <a:latin typeface="+mj-lt"/>
                <a:ea typeface="+mj-ea"/>
                <a:cs typeface="+mj-cs"/>
              </a:rPr>
              <a:t>NMAP vulnerability scan and Enumeration 192.168.0.16 – 10200.0.16: </a:t>
            </a:r>
            <a:r>
              <a:rPr lang="en-US" sz="3000" cap="all" dirty="0" err="1">
                <a:solidFill>
                  <a:schemeClr val="tx2"/>
                </a:solidFill>
                <a:latin typeface="+mj-lt"/>
                <a:ea typeface="+mj-ea"/>
                <a:cs typeface="+mj-cs"/>
              </a:rPr>
              <a:t>vsftpd</a:t>
            </a:r>
            <a:r>
              <a:rPr lang="en-US" sz="3000" cap="all" dirty="0">
                <a:solidFill>
                  <a:schemeClr val="tx2"/>
                </a:solidFill>
                <a:latin typeface="+mj-lt"/>
                <a:ea typeface="+mj-ea"/>
                <a:cs typeface="+mj-cs"/>
              </a:rPr>
              <a:t> 2.3.4</a:t>
            </a:r>
          </a:p>
        </p:txBody>
      </p:sp>
      <p:pic>
        <p:nvPicPr>
          <p:cNvPr id="3" name="Picture 2">
            <a:extLst>
              <a:ext uri="{FF2B5EF4-FFF2-40B4-BE49-F238E27FC236}">
                <a16:creationId xmlns:a16="http://schemas.microsoft.com/office/drawing/2014/main" id="{6CE35CC9-ED3D-48B3-813F-F8C7FA670935}"/>
              </a:ext>
            </a:extLst>
          </p:cNvPr>
          <p:cNvPicPr>
            <a:picLocks noChangeAspect="1"/>
          </p:cNvPicPr>
          <p:nvPr/>
        </p:nvPicPr>
        <p:blipFill rotWithShape="1">
          <a:blip r:embed="rId2"/>
          <a:srcRect t="3259"/>
          <a:stretch/>
        </p:blipFill>
        <p:spPr>
          <a:xfrm>
            <a:off x="225239" y="139058"/>
            <a:ext cx="12191980" cy="4187119"/>
          </a:xfrm>
          <a:prstGeom prst="rect">
            <a:avLst/>
          </a:prstGeom>
        </p:spPr>
      </p:pic>
      <p:sp>
        <p:nvSpPr>
          <p:cNvPr id="17" name="Freeform: Shape 16">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9" name="Freeform: Shape 18">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4071955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9" name="Rectangle 4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FF56E78-E70A-40F9-A77C-3EAB937FEE37}"/>
              </a:ext>
            </a:extLst>
          </p:cNvPr>
          <p:cNvSpPr txBox="1"/>
          <p:nvPr/>
        </p:nvSpPr>
        <p:spPr>
          <a:xfrm>
            <a:off x="8471423" y="2286000"/>
            <a:ext cx="3053039" cy="393192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r>
              <a:rPr lang="en-US" sz="1600" dirty="0">
                <a:solidFill>
                  <a:schemeClr val="tx2"/>
                </a:solidFill>
              </a:rPr>
              <a:t>More reconnaissance and </a:t>
            </a:r>
            <a:r>
              <a:rPr lang="en-US" sz="1600" dirty="0" err="1">
                <a:solidFill>
                  <a:schemeClr val="tx2"/>
                </a:solidFill>
              </a:rPr>
              <a:t>footprinting</a:t>
            </a:r>
            <a:r>
              <a:rPr lang="en-US" sz="1600" dirty="0">
                <a:solidFill>
                  <a:schemeClr val="tx2"/>
                </a:solidFill>
              </a:rPr>
              <a:t> using Nmap command: </a:t>
            </a:r>
            <a:r>
              <a:rPr lang="en-US" sz="1600" dirty="0" err="1">
                <a:solidFill>
                  <a:schemeClr val="tx2"/>
                </a:solidFill>
              </a:rPr>
              <a:t>nmap</a:t>
            </a:r>
            <a:r>
              <a:rPr lang="en-US" sz="1600" dirty="0">
                <a:solidFill>
                  <a:schemeClr val="tx2"/>
                </a:solidFill>
              </a:rPr>
              <a:t> 10.200.0.12 –script=vuln / </a:t>
            </a:r>
            <a:r>
              <a:rPr lang="en-US" sz="1600" dirty="0" err="1">
                <a:solidFill>
                  <a:schemeClr val="tx2"/>
                </a:solidFill>
              </a:rPr>
              <a:t>nmap</a:t>
            </a:r>
            <a:r>
              <a:rPr lang="en-US" sz="1600" dirty="0">
                <a:solidFill>
                  <a:schemeClr val="tx2"/>
                </a:solidFill>
              </a:rPr>
              <a:t> 192.168.0.16 –script=vuln </a:t>
            </a:r>
          </a:p>
          <a:p>
            <a:pPr marL="384048" indent="-384048" defTabSz="914400">
              <a:lnSpc>
                <a:spcPct val="94000"/>
              </a:lnSpc>
              <a:spcAft>
                <a:spcPts val="200"/>
              </a:spcAft>
              <a:buFont typeface="Franklin Gothic Book" panose="020B0503020102020204" pitchFamily="34" charset="0"/>
            </a:pPr>
            <a:r>
              <a:rPr lang="en-US" sz="1600" b="0" i="0" dirty="0" err="1">
                <a:solidFill>
                  <a:srgbClr val="333333"/>
                </a:solidFill>
                <a:effectLst/>
                <a:latin typeface="Source Sans Pro" panose="020B0503030403020204" pitchFamily="34" charset="0"/>
              </a:rPr>
              <a:t>vsftpd</a:t>
            </a:r>
            <a:r>
              <a:rPr lang="en-US" sz="1600" b="0" i="0" dirty="0">
                <a:solidFill>
                  <a:srgbClr val="333333"/>
                </a:solidFill>
                <a:effectLst/>
                <a:latin typeface="Source Sans Pro" panose="020B0503030403020204" pitchFamily="34" charset="0"/>
              </a:rPr>
              <a:t> 2.3.4 downloaded between 20110630 and 20110703 contains a backdoor which opens a shell on port 6200/</a:t>
            </a:r>
            <a:r>
              <a:rPr lang="en-US" sz="1600" b="0" i="0" dirty="0" err="1">
                <a:solidFill>
                  <a:srgbClr val="333333"/>
                </a:solidFill>
                <a:effectLst/>
                <a:latin typeface="Source Sans Pro" panose="020B0503030403020204" pitchFamily="34" charset="0"/>
              </a:rPr>
              <a:t>tcp</a:t>
            </a:r>
            <a:r>
              <a:rPr lang="en-US" sz="1600" b="0" i="0" dirty="0">
                <a:solidFill>
                  <a:srgbClr val="333333"/>
                </a:solidFill>
                <a:effectLst/>
                <a:latin typeface="Source Sans Pro" panose="020B0503030403020204" pitchFamily="34" charset="0"/>
              </a:rPr>
              <a:t>.</a:t>
            </a:r>
            <a:br>
              <a:rPr lang="en-US" sz="1600" dirty="0"/>
            </a:br>
            <a:endParaRPr lang="en-US" sz="1600" dirty="0">
              <a:solidFill>
                <a:schemeClr val="tx2"/>
              </a:solidFill>
            </a:endParaRPr>
          </a:p>
        </p:txBody>
      </p:sp>
      <p:sp>
        <p:nvSpPr>
          <p:cNvPr id="4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7" name="TextBox 6">
            <a:extLst>
              <a:ext uri="{FF2B5EF4-FFF2-40B4-BE49-F238E27FC236}">
                <a16:creationId xmlns:a16="http://schemas.microsoft.com/office/drawing/2014/main" id="{0674971D-F658-4F2A-B2CC-F9B8066D386B}"/>
              </a:ext>
            </a:extLst>
          </p:cNvPr>
          <p:cNvSpPr txBox="1"/>
          <p:nvPr/>
        </p:nvSpPr>
        <p:spPr>
          <a:xfrm>
            <a:off x="3117984" y="0"/>
            <a:ext cx="1747466" cy="369332"/>
          </a:xfrm>
          <a:prstGeom prst="rect">
            <a:avLst/>
          </a:prstGeom>
          <a:noFill/>
        </p:spPr>
        <p:txBody>
          <a:bodyPr wrap="none" rtlCol="0">
            <a:spAutoFit/>
          </a:bodyPr>
          <a:lstStyle/>
          <a:p>
            <a:r>
              <a:rPr lang="en-US" dirty="0"/>
              <a:t>CVE-2011-2523</a:t>
            </a:r>
          </a:p>
        </p:txBody>
      </p:sp>
      <p:pic>
        <p:nvPicPr>
          <p:cNvPr id="9" name="Picture 8">
            <a:extLst>
              <a:ext uri="{FF2B5EF4-FFF2-40B4-BE49-F238E27FC236}">
                <a16:creationId xmlns:a16="http://schemas.microsoft.com/office/drawing/2014/main" id="{8BA23260-66D2-4E05-81A8-3EDEEECE7603}"/>
              </a:ext>
            </a:extLst>
          </p:cNvPr>
          <p:cNvPicPr>
            <a:picLocks noChangeAspect="1"/>
          </p:cNvPicPr>
          <p:nvPr/>
        </p:nvPicPr>
        <p:blipFill>
          <a:blip r:embed="rId2"/>
          <a:stretch>
            <a:fillRect/>
          </a:stretch>
        </p:blipFill>
        <p:spPr>
          <a:xfrm>
            <a:off x="224589" y="832238"/>
            <a:ext cx="7579296" cy="5958637"/>
          </a:xfrm>
          <a:prstGeom prst="rect">
            <a:avLst/>
          </a:prstGeom>
        </p:spPr>
      </p:pic>
    </p:spTree>
    <p:extLst>
      <p:ext uri="{BB962C8B-B14F-4D97-AF65-F5344CB8AC3E}">
        <p14:creationId xmlns:p14="http://schemas.microsoft.com/office/powerpoint/2010/main" val="1971214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pic>
        <p:nvPicPr>
          <p:cNvPr id="9" name="Picture 8">
            <a:extLst>
              <a:ext uri="{FF2B5EF4-FFF2-40B4-BE49-F238E27FC236}">
                <a16:creationId xmlns:a16="http://schemas.microsoft.com/office/drawing/2014/main" id="{7696214A-98C9-44B7-9EEB-6CCCD11018B4}"/>
              </a:ext>
            </a:extLst>
          </p:cNvPr>
          <p:cNvPicPr>
            <a:picLocks noChangeAspect="1"/>
          </p:cNvPicPr>
          <p:nvPr/>
        </p:nvPicPr>
        <p:blipFill>
          <a:blip r:embed="rId2"/>
          <a:stretch>
            <a:fillRect/>
          </a:stretch>
        </p:blipFill>
        <p:spPr>
          <a:xfrm>
            <a:off x="434936" y="-33830"/>
            <a:ext cx="12192000" cy="4395537"/>
          </a:xfrm>
          <a:prstGeom prst="rect">
            <a:avLst/>
          </a:prstGeom>
        </p:spPr>
      </p:pic>
    </p:spTree>
    <p:extLst>
      <p:ext uri="{BB962C8B-B14F-4D97-AF65-F5344CB8AC3E}">
        <p14:creationId xmlns:p14="http://schemas.microsoft.com/office/powerpoint/2010/main" val="2139714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22681-7AA9-407B-B394-9340DD4EC049}"/>
              </a:ext>
            </a:extLst>
          </p:cNvPr>
          <p:cNvPicPr>
            <a:picLocks noChangeAspect="1"/>
          </p:cNvPicPr>
          <p:nvPr/>
        </p:nvPicPr>
        <p:blipFill>
          <a:blip r:embed="rId2"/>
          <a:stretch>
            <a:fillRect/>
          </a:stretch>
        </p:blipFill>
        <p:spPr>
          <a:xfrm>
            <a:off x="3079377" y="2428734"/>
            <a:ext cx="5647764" cy="1000265"/>
          </a:xfrm>
          <a:prstGeom prst="rect">
            <a:avLst/>
          </a:prstGeom>
        </p:spPr>
      </p:pic>
      <p:sp>
        <p:nvSpPr>
          <p:cNvPr id="5" name="TextBox 4">
            <a:extLst>
              <a:ext uri="{FF2B5EF4-FFF2-40B4-BE49-F238E27FC236}">
                <a16:creationId xmlns:a16="http://schemas.microsoft.com/office/drawing/2014/main" id="{2F6B7ADF-476D-46AB-BAD9-A0654792E922}"/>
              </a:ext>
            </a:extLst>
          </p:cNvPr>
          <p:cNvSpPr txBox="1"/>
          <p:nvPr/>
        </p:nvSpPr>
        <p:spPr>
          <a:xfrm>
            <a:off x="1492623" y="282388"/>
            <a:ext cx="10562956" cy="1754326"/>
          </a:xfrm>
          <a:prstGeom prst="rect">
            <a:avLst/>
          </a:prstGeom>
          <a:noFill/>
        </p:spPr>
        <p:txBody>
          <a:bodyPr wrap="none" rtlCol="0">
            <a:spAutoFit/>
          </a:bodyPr>
          <a:lstStyle/>
          <a:p>
            <a:r>
              <a:rPr lang="en-US" sz="1800" dirty="0" err="1"/>
              <a:t>Ingreslock</a:t>
            </a:r>
            <a:r>
              <a:rPr lang="en-US" sz="1800" dirty="0"/>
              <a:t> Backdoor port 1524/</a:t>
            </a:r>
            <a:r>
              <a:rPr lang="en-US" sz="1800" dirty="0" err="1"/>
              <a:t>tcp</a:t>
            </a:r>
            <a:r>
              <a:rPr lang="en-US" sz="1800" dirty="0"/>
              <a:t> open on IP address 10.200.0.12 </a:t>
            </a:r>
            <a:r>
              <a:rPr lang="en-US" sz="1800" b="0" i="0" dirty="0">
                <a:solidFill>
                  <a:srgbClr val="000000"/>
                </a:solidFill>
                <a:effectLst/>
              </a:rPr>
              <a:t>may be used as a backdoor </a:t>
            </a:r>
          </a:p>
          <a:p>
            <a:r>
              <a:rPr lang="en-US" sz="1800" b="0" i="0" dirty="0">
                <a:solidFill>
                  <a:srgbClr val="000000"/>
                </a:solidFill>
                <a:effectLst/>
              </a:rPr>
              <a:t>by various programs, which may exploit RPC (remote procedure call) services. According to security experts,</a:t>
            </a:r>
          </a:p>
          <a:p>
            <a:r>
              <a:rPr lang="en-US" sz="1800" b="0" i="0" dirty="0">
                <a:solidFill>
                  <a:srgbClr val="000000"/>
                </a:solidFill>
                <a:effectLst/>
              </a:rPr>
              <a:t> the </a:t>
            </a:r>
            <a:r>
              <a:rPr lang="en-US" sz="1800" b="0" i="0" dirty="0" err="1">
                <a:solidFill>
                  <a:srgbClr val="000000"/>
                </a:solidFill>
                <a:effectLst/>
              </a:rPr>
              <a:t>Ingreslock</a:t>
            </a:r>
            <a:r>
              <a:rPr lang="en-US" sz="1800" b="0" i="0" dirty="0">
                <a:solidFill>
                  <a:srgbClr val="000000"/>
                </a:solidFill>
                <a:effectLst/>
              </a:rPr>
              <a:t> backdoor may be used as an intentional backdoor by malicious actors to obtain </a:t>
            </a:r>
          </a:p>
          <a:p>
            <a:r>
              <a:rPr lang="en-US" sz="1800" b="0" i="0" dirty="0">
                <a:solidFill>
                  <a:srgbClr val="000000"/>
                </a:solidFill>
                <a:effectLst/>
              </a:rPr>
              <a:t>access to a system. Malicious actors only need to connect to the port, and they will be logged in, </a:t>
            </a:r>
          </a:p>
          <a:p>
            <a:r>
              <a:rPr lang="en-US" sz="1800" b="0" i="0" dirty="0">
                <a:solidFill>
                  <a:srgbClr val="000000"/>
                </a:solidFill>
                <a:effectLst/>
              </a:rPr>
              <a:t>having the same privileges as the user running the service.</a:t>
            </a:r>
          </a:p>
          <a:p>
            <a:pPr algn="ctr"/>
            <a:r>
              <a:rPr lang="en-US" sz="1800" dirty="0">
                <a:solidFill>
                  <a:srgbClr val="000000"/>
                </a:solidFill>
              </a:rPr>
              <a:t>CVE-2013-4730</a:t>
            </a:r>
            <a:endParaRPr lang="en-US" sz="1800" dirty="0"/>
          </a:p>
        </p:txBody>
      </p:sp>
      <p:sp>
        <p:nvSpPr>
          <p:cNvPr id="6" name="TextBox 5">
            <a:extLst>
              <a:ext uri="{FF2B5EF4-FFF2-40B4-BE49-F238E27FC236}">
                <a16:creationId xmlns:a16="http://schemas.microsoft.com/office/drawing/2014/main" id="{4AEF11C7-FD84-4A1D-8B03-FB7CFAC38A59}"/>
              </a:ext>
            </a:extLst>
          </p:cNvPr>
          <p:cNvSpPr txBox="1"/>
          <p:nvPr/>
        </p:nvSpPr>
        <p:spPr>
          <a:xfrm>
            <a:off x="739588" y="4195482"/>
            <a:ext cx="11405686" cy="923330"/>
          </a:xfrm>
          <a:prstGeom prst="rect">
            <a:avLst/>
          </a:prstGeom>
          <a:noFill/>
        </p:spPr>
        <p:txBody>
          <a:bodyPr wrap="none" rtlCol="0">
            <a:spAutoFit/>
          </a:bodyPr>
          <a:lstStyle/>
          <a:p>
            <a:r>
              <a:rPr lang="en-US" b="0" i="0" dirty="0">
                <a:solidFill>
                  <a:srgbClr val="000000"/>
                </a:solidFill>
                <a:effectLst/>
                <a:latin typeface="Montserrat" panose="00000500000000000000" pitchFamily="2" charset="0"/>
              </a:rPr>
              <a:t>Users who have suspicions that a backdoor has sneaked into their systems should lock down</a:t>
            </a:r>
          </a:p>
          <a:p>
            <a:r>
              <a:rPr lang="en-US" b="0" i="0" dirty="0">
                <a:solidFill>
                  <a:srgbClr val="000000"/>
                </a:solidFill>
                <a:effectLst/>
                <a:latin typeface="Montserrat" panose="00000500000000000000" pitchFamily="2" charset="0"/>
              </a:rPr>
              <a:t> the TCP 1524 port at the firewall. The best way to fix this problem is to call your Internet provider, </a:t>
            </a:r>
          </a:p>
          <a:p>
            <a:r>
              <a:rPr lang="en-US" b="0" i="0" dirty="0">
                <a:solidFill>
                  <a:srgbClr val="000000"/>
                </a:solidFill>
                <a:effectLst/>
                <a:latin typeface="Montserrat" panose="00000500000000000000" pitchFamily="2" charset="0"/>
              </a:rPr>
              <a:t>explain the issue and ask them to lock down the troublesome port for you</a:t>
            </a:r>
            <a:endParaRPr lang="en-US" dirty="0"/>
          </a:p>
        </p:txBody>
      </p:sp>
    </p:spTree>
    <p:extLst>
      <p:ext uri="{BB962C8B-B14F-4D97-AF65-F5344CB8AC3E}">
        <p14:creationId xmlns:p14="http://schemas.microsoft.com/office/powerpoint/2010/main" val="1951080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7" name="Rectangle 26">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8751D8-7E2D-4F48-B086-20BB4DDBA422}"/>
              </a:ext>
            </a:extLst>
          </p:cNvPr>
          <p:cNvPicPr>
            <a:picLocks noChangeAspect="1"/>
          </p:cNvPicPr>
          <p:nvPr/>
        </p:nvPicPr>
        <p:blipFill rotWithShape="1">
          <a:blip r:embed="rId2"/>
          <a:srcRect t="11719" b="390"/>
          <a:stretch/>
        </p:blipFill>
        <p:spPr>
          <a:xfrm>
            <a:off x="329629" y="10"/>
            <a:ext cx="12191980" cy="6857990"/>
          </a:xfrm>
          <a:prstGeom prst="rect">
            <a:avLst/>
          </a:prstGeom>
        </p:spPr>
      </p:pic>
      <p:sp>
        <p:nvSpPr>
          <p:cNvPr id="29" name="Rectangle 28">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C4FBE8-8038-4790-B8C0-1BD16D4EB917}"/>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a:solidFill>
                  <a:srgbClr val="FFFFFF"/>
                </a:solidFill>
              </a:rPr>
              <a:t>nc</a:t>
            </a:r>
            <a:r>
              <a:rPr lang="en-US" sz="3600" cap="all" dirty="0">
                <a:solidFill>
                  <a:srgbClr val="FFFFFF"/>
                </a:solidFill>
              </a:rPr>
              <a:t> 192.168.0.16 1524 exploit root access</a:t>
            </a:r>
          </a:p>
        </p:txBody>
      </p:sp>
      <p:sp>
        <p:nvSpPr>
          <p:cNvPr id="31" name="Freeform: Shape 30">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152686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9E9B4E-D517-4506-83C0-0011A1ACA1F9}"/>
              </a:ext>
            </a:extLst>
          </p:cNvPr>
          <p:cNvPicPr>
            <a:picLocks noChangeAspect="1"/>
          </p:cNvPicPr>
          <p:nvPr/>
        </p:nvPicPr>
        <p:blipFill>
          <a:blip r:embed="rId2"/>
          <a:stretch>
            <a:fillRect/>
          </a:stretch>
        </p:blipFill>
        <p:spPr>
          <a:xfrm>
            <a:off x="1628151" y="2633551"/>
            <a:ext cx="8935697" cy="1590897"/>
          </a:xfrm>
          <a:prstGeom prst="rect">
            <a:avLst/>
          </a:prstGeom>
        </p:spPr>
      </p:pic>
      <p:sp>
        <p:nvSpPr>
          <p:cNvPr id="5" name="TextBox 4">
            <a:extLst>
              <a:ext uri="{FF2B5EF4-FFF2-40B4-BE49-F238E27FC236}">
                <a16:creationId xmlns:a16="http://schemas.microsoft.com/office/drawing/2014/main" id="{4353C6A0-0650-4449-9EA2-E251E8950D20}"/>
              </a:ext>
            </a:extLst>
          </p:cNvPr>
          <p:cNvSpPr txBox="1"/>
          <p:nvPr/>
        </p:nvSpPr>
        <p:spPr>
          <a:xfrm>
            <a:off x="1628151" y="529389"/>
            <a:ext cx="8949886" cy="1200329"/>
          </a:xfrm>
          <a:prstGeom prst="rect">
            <a:avLst/>
          </a:prstGeom>
          <a:noFill/>
        </p:spPr>
        <p:txBody>
          <a:bodyPr wrap="none" rtlCol="0">
            <a:spAutoFit/>
          </a:bodyPr>
          <a:lstStyle/>
          <a:p>
            <a:r>
              <a:rPr lang="en-US" b="0" i="0" dirty="0">
                <a:solidFill>
                  <a:srgbClr val="6A524A"/>
                </a:solidFill>
                <a:effectLst/>
                <a:latin typeface="Source Sans Pro" panose="020B0503030403020204" pitchFamily="34" charset="0"/>
              </a:rPr>
              <a:t>The </a:t>
            </a:r>
            <a:r>
              <a:rPr lang="en-US" b="0" i="0" dirty="0" err="1">
                <a:solidFill>
                  <a:srgbClr val="6A524A"/>
                </a:solidFill>
                <a:effectLst/>
                <a:latin typeface="Source Sans Pro" panose="020B0503030403020204" pitchFamily="34" charset="0"/>
              </a:rPr>
              <a:t>nfs</a:t>
            </a:r>
            <a:r>
              <a:rPr lang="en-US" b="0" i="0" dirty="0">
                <a:solidFill>
                  <a:srgbClr val="6A524A"/>
                </a:solidFill>
                <a:effectLst/>
                <a:latin typeface="Source Sans Pro" panose="020B0503030403020204" pitchFamily="34" charset="0"/>
              </a:rPr>
              <a:t> services allows network access to local file systems.  On IP Address 10.200.0.12</a:t>
            </a:r>
          </a:p>
          <a:p>
            <a:r>
              <a:rPr lang="en-US" b="0" i="0" dirty="0">
                <a:solidFill>
                  <a:srgbClr val="6A524A"/>
                </a:solidFill>
                <a:effectLst/>
                <a:latin typeface="Source Sans Pro" panose="020B0503030403020204" pitchFamily="34" charset="0"/>
              </a:rPr>
              <a:t>The </a:t>
            </a:r>
            <a:r>
              <a:rPr lang="en-US" b="0" i="0" dirty="0" err="1">
                <a:solidFill>
                  <a:srgbClr val="6A524A"/>
                </a:solidFill>
                <a:effectLst/>
                <a:latin typeface="Source Sans Pro" panose="020B0503030403020204" pitchFamily="34" charset="0"/>
              </a:rPr>
              <a:t>nfs</a:t>
            </a:r>
            <a:r>
              <a:rPr lang="en-US" b="0" i="0" dirty="0">
                <a:solidFill>
                  <a:srgbClr val="6A524A"/>
                </a:solidFill>
                <a:effectLst/>
                <a:latin typeface="Source Sans Pro" panose="020B0503030403020204" pitchFamily="34" charset="0"/>
              </a:rPr>
              <a:t> service on the system allows anyone to remotely mount the local file system and </a:t>
            </a:r>
          </a:p>
          <a:p>
            <a:r>
              <a:rPr lang="en-US" b="0" i="0" dirty="0">
                <a:solidFill>
                  <a:srgbClr val="6A524A"/>
                </a:solidFill>
                <a:effectLst/>
                <a:latin typeface="Source Sans Pro" panose="020B0503030403020204" pitchFamily="34" charset="0"/>
              </a:rPr>
              <a:t>access or modify its contents. We can use this to grab authorized SSH keys from the system </a:t>
            </a:r>
          </a:p>
          <a:p>
            <a:r>
              <a:rPr lang="en-US" b="0" i="0" dirty="0">
                <a:solidFill>
                  <a:srgbClr val="6A524A"/>
                </a:solidFill>
                <a:effectLst/>
                <a:latin typeface="Source Sans Pro" panose="020B0503030403020204" pitchFamily="34" charset="0"/>
              </a:rPr>
              <a:t>or to write our own SSH keys to the authorized keys file. </a:t>
            </a:r>
            <a:r>
              <a:rPr lang="en-US" dirty="0">
                <a:solidFill>
                  <a:srgbClr val="6A524A"/>
                </a:solidFill>
                <a:latin typeface="Source Sans Pro" panose="020B0503030403020204" pitchFamily="34" charset="0"/>
              </a:rPr>
              <a:t>Linux is the affected server.</a:t>
            </a:r>
            <a:endParaRPr lang="en-US" dirty="0"/>
          </a:p>
        </p:txBody>
      </p:sp>
      <p:sp>
        <p:nvSpPr>
          <p:cNvPr id="6" name="TextBox 5">
            <a:extLst>
              <a:ext uri="{FF2B5EF4-FFF2-40B4-BE49-F238E27FC236}">
                <a16:creationId xmlns:a16="http://schemas.microsoft.com/office/drawing/2014/main" id="{096C75DB-3B65-46B3-9F71-BF353140FC14}"/>
              </a:ext>
            </a:extLst>
          </p:cNvPr>
          <p:cNvSpPr txBox="1"/>
          <p:nvPr/>
        </p:nvSpPr>
        <p:spPr>
          <a:xfrm>
            <a:off x="5308979" y="2033516"/>
            <a:ext cx="1760418" cy="369332"/>
          </a:xfrm>
          <a:prstGeom prst="rect">
            <a:avLst/>
          </a:prstGeom>
          <a:noFill/>
        </p:spPr>
        <p:txBody>
          <a:bodyPr wrap="none" rtlCol="0">
            <a:spAutoFit/>
          </a:bodyPr>
          <a:lstStyle/>
          <a:p>
            <a:r>
              <a:rPr lang="en-US" dirty="0"/>
              <a:t>CVE-2022-2536</a:t>
            </a:r>
          </a:p>
        </p:txBody>
      </p:sp>
      <p:sp>
        <p:nvSpPr>
          <p:cNvPr id="11" name="TextBox 10">
            <a:extLst>
              <a:ext uri="{FF2B5EF4-FFF2-40B4-BE49-F238E27FC236}">
                <a16:creationId xmlns:a16="http://schemas.microsoft.com/office/drawing/2014/main" id="{1F230808-341C-48ED-AFAF-D6ED13CAE41D}"/>
              </a:ext>
            </a:extLst>
          </p:cNvPr>
          <p:cNvSpPr txBox="1"/>
          <p:nvPr/>
        </p:nvSpPr>
        <p:spPr>
          <a:xfrm>
            <a:off x="2289934" y="4670659"/>
            <a:ext cx="8288103" cy="646331"/>
          </a:xfrm>
          <a:prstGeom prst="rect">
            <a:avLst/>
          </a:prstGeom>
          <a:noFill/>
        </p:spPr>
        <p:txBody>
          <a:bodyPr wrap="none" rtlCol="0">
            <a:spAutoFit/>
          </a:bodyPr>
          <a:lstStyle/>
          <a:p>
            <a:r>
              <a:rPr lang="en-US" dirty="0"/>
              <a:t>To fix this, split </a:t>
            </a:r>
            <a:r>
              <a:rPr lang="en-US" dirty="0" err="1"/>
              <a:t>gc</a:t>
            </a:r>
            <a:r>
              <a:rPr lang="en-US" dirty="0"/>
              <a:t> into two-phase that are available at the site below. </a:t>
            </a:r>
          </a:p>
          <a:p>
            <a:r>
              <a:rPr lang="en-US" dirty="0"/>
              <a:t> https://lkml.kernel.org/lkml/20190121134914.234510860@linuxfoundation.org/</a:t>
            </a:r>
          </a:p>
        </p:txBody>
      </p:sp>
    </p:spTree>
    <p:extLst>
      <p:ext uri="{BB962C8B-B14F-4D97-AF65-F5344CB8AC3E}">
        <p14:creationId xmlns:p14="http://schemas.microsoft.com/office/powerpoint/2010/main" val="7361393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6322</TotalTime>
  <Words>494</Words>
  <Application>Microsoft Office PowerPoint</Application>
  <PresentationFormat>Widescreen</PresentationFormat>
  <Paragraphs>39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Franklin Gothic Book</vt:lpstr>
      <vt:lpstr>Montserrat</vt:lpstr>
      <vt:lpstr>Source Sans Pro</vt:lpstr>
      <vt:lpstr>Crop</vt:lpstr>
      <vt:lpstr>Project – C  Ethical Hacking</vt:lpstr>
      <vt:lpstr>Executive Summary</vt:lpstr>
      <vt:lpstr>PowerPoint Presentation</vt:lpstr>
      <vt:lpstr>PowerPoint Presentation</vt:lpstr>
      <vt:lpstr>PowerPoint Presentation</vt:lpstr>
      <vt:lpstr>PowerPoint Presentation</vt:lpstr>
      <vt:lpstr>PowerPoint Presentation</vt:lpstr>
      <vt:lpstr>nc 192.168.0.16 1524 exploit root access</vt:lpstr>
      <vt:lpstr>PowerPoint Presentation</vt:lpstr>
      <vt:lpstr>PowerPoint Presentation</vt:lpstr>
      <vt:lpstr>Java RMI meterpeter &gt; shell EXAMPLE </vt:lpstr>
      <vt:lpstr>PowerPoint Presentation</vt:lpstr>
      <vt:lpstr>PowerPoint Presentation</vt:lpstr>
      <vt:lpstr>Usermap_script Exploit cve-2007-2447</vt:lpstr>
      <vt:lpstr>Added Rodrick10 on the Production Server as a user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 C  Ethical Hacking</dc:title>
  <dc:creator>Rodrick Stephen</dc:creator>
  <cp:lastModifiedBy>Rodrick Stephen</cp:lastModifiedBy>
  <cp:revision>2</cp:revision>
  <dcterms:created xsi:type="dcterms:W3CDTF">2022-03-20T22:29:42Z</dcterms:created>
  <dcterms:modified xsi:type="dcterms:W3CDTF">2022-03-25T18:02:30Z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